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7" r:id="rId3"/>
    <p:sldId id="268" r:id="rId4"/>
    <p:sldId id="258" r:id="rId5"/>
    <p:sldId id="260" r:id="rId6"/>
    <p:sldId id="266" r:id="rId7"/>
    <p:sldId id="261" r:id="rId8"/>
    <p:sldId id="263" r:id="rId9"/>
    <p:sldId id="269" r:id="rId10"/>
  </p:sldIdLst>
  <p:sldSz cx="18288000" cy="10287000"/>
  <p:notesSz cx="6858000" cy="9144000"/>
  <p:embeddedFontLst>
    <p:embeddedFont>
      <p:font typeface="Bookman Old Style" panose="02050604050505020204" pitchFamily="18" charset="0"/>
      <p:regular r:id="rId11"/>
      <p:bold r:id="rId12"/>
      <p:italic r:id="rId13"/>
      <p:boldItalic r:id="rId14"/>
    </p:embeddedFont>
    <p:embeddedFont>
      <p:font typeface="Codec Pro" panose="020B0604020202020204" charset="0"/>
      <p:regular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Garet Bold" panose="020B0604020202020204" charset="0"/>
      <p:regular r:id="rId20"/>
    </p:embeddedFont>
    <p:embeddedFont>
      <p:font typeface="League Spartan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B7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6762AC-23FF-C7C2-E101-51B3DCD0B4C5}" v="103" dt="2024-09-01T22:19:55.956"/>
    <p1510:client id="{D7A487DE-0F63-730D-C02A-BBAAE7A53FF1}" v="15" dt="2024-09-01T22:31:03.025"/>
    <p1510:client id="{F9E096BE-139F-316F-39F6-0454DA4B4902}" v="361" dt="2024-09-02T18:28:21.6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sv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784303" y="3161729"/>
            <a:ext cx="460706" cy="882885"/>
          </a:xfrm>
          <a:custGeom>
            <a:avLst/>
            <a:gdLst/>
            <a:ahLst/>
            <a:cxnLst/>
            <a:rect l="l" t="t" r="r" b="b"/>
            <a:pathLst>
              <a:path w="460706" h="882885">
                <a:moveTo>
                  <a:pt x="0" y="0"/>
                </a:moveTo>
                <a:lnTo>
                  <a:pt x="460706" y="0"/>
                </a:lnTo>
                <a:lnTo>
                  <a:pt x="460706" y="882885"/>
                </a:lnTo>
                <a:lnTo>
                  <a:pt x="0" y="8828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7803397" y="729089"/>
            <a:ext cx="2635486" cy="599221"/>
            <a:chOff x="0" y="0"/>
            <a:chExt cx="1787422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87422" cy="406400"/>
            </a:xfrm>
            <a:custGeom>
              <a:avLst/>
              <a:gdLst/>
              <a:ahLst/>
              <a:cxnLst/>
              <a:rect l="l" t="t" r="r" b="b"/>
              <a:pathLst>
                <a:path w="1787422" h="406400">
                  <a:moveTo>
                    <a:pt x="1584222" y="0"/>
                  </a:moveTo>
                  <a:cubicBezTo>
                    <a:pt x="1696447" y="0"/>
                    <a:pt x="1787422" y="90976"/>
                    <a:pt x="1787422" y="203200"/>
                  </a:cubicBezTo>
                  <a:cubicBezTo>
                    <a:pt x="1787422" y="315424"/>
                    <a:pt x="1696447" y="406400"/>
                    <a:pt x="158422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87422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622472" y="3749339"/>
            <a:ext cx="13043057" cy="2710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262"/>
              </a:lnSpc>
              <a:spcBef>
                <a:spcPct val="0"/>
              </a:spcBef>
            </a:pPr>
            <a:r>
              <a:rPr lang="en-US" sz="1590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VOLTRAN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503697" y="5814116"/>
            <a:ext cx="9280606" cy="1546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4"/>
              </a:lnSpc>
              <a:spcBef>
                <a:spcPct val="0"/>
              </a:spcBef>
            </a:pPr>
            <a:r>
              <a:rPr lang="en-US" sz="2852" spc="2282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BILIMSEL PRENSIPLERLE SULAMA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94919" y="856048"/>
            <a:ext cx="2298161" cy="307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"/>
              </a:lnSpc>
              <a:spcBef>
                <a:spcPct val="0"/>
              </a:spcBef>
            </a:pPr>
            <a:r>
              <a:rPr lang="en-US" sz="1804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TEKNOFEST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7577A3-383E-EBE8-D2FF-D73EA6DA6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20" y="529786"/>
            <a:ext cx="17453931" cy="88693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F626B3-6EA6-D6FC-3043-7C9425A56EF4}"/>
              </a:ext>
            </a:extLst>
          </p:cNvPr>
          <p:cNvSpPr txBox="1"/>
          <p:nvPr/>
        </p:nvSpPr>
        <p:spPr>
          <a:xfrm>
            <a:off x="4939469" y="1059285"/>
            <a:ext cx="652839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b="1" err="1">
                <a:solidFill>
                  <a:srgbClr val="002060"/>
                </a:solidFill>
                <a:latin typeface="Bookman Old Style"/>
                <a:ea typeface="Calibri"/>
                <a:cs typeface="Calibri"/>
              </a:rPr>
              <a:t>Takım</a:t>
            </a:r>
            <a:r>
              <a:rPr lang="en-US" sz="6000" b="1" dirty="0">
                <a:solidFill>
                  <a:srgbClr val="002060"/>
                </a:solidFill>
                <a:latin typeface="Bookman Old Style"/>
                <a:ea typeface="Calibri"/>
                <a:cs typeface="Calibri"/>
              </a:rPr>
              <a:t>:</a:t>
            </a:r>
            <a:r>
              <a:rPr lang="en-US" sz="6000" b="1" dirty="0">
                <a:solidFill>
                  <a:srgbClr val="0070C0"/>
                </a:solidFill>
                <a:latin typeface="Bookman Old Style"/>
                <a:ea typeface="Calibri"/>
                <a:cs typeface="Calibri"/>
              </a:rPr>
              <a:t> </a:t>
            </a:r>
            <a:r>
              <a:rPr lang="en-US" sz="6000" b="1" err="1">
                <a:solidFill>
                  <a:srgbClr val="00B0F0"/>
                </a:solidFill>
                <a:latin typeface="Bookman Old Style"/>
                <a:ea typeface="Calibri"/>
                <a:cs typeface="Calibri"/>
              </a:rPr>
              <a:t>Voltran</a:t>
            </a:r>
            <a:endParaRPr lang="en-US" sz="6000" b="1">
              <a:solidFill>
                <a:srgbClr val="00B0F0"/>
              </a:solidFill>
              <a:latin typeface="Bookman Old Style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1361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pic>
        <p:nvPicPr>
          <p:cNvPr id="3" name="Picture 2" descr="A robot in a field&#10;&#10;Description automatically generated">
            <a:extLst>
              <a:ext uri="{FF2B5EF4-FFF2-40B4-BE49-F238E27FC236}">
                <a16:creationId xmlns:a16="http://schemas.microsoft.com/office/drawing/2014/main" id="{0E048522-0554-BE4A-9365-99778AE1F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1309" y="1398672"/>
            <a:ext cx="10558213" cy="7970922"/>
          </a:xfrm>
          <a:prstGeom prst="rect">
            <a:avLst/>
          </a:prstGeom>
        </p:spPr>
      </p:pic>
      <p:sp>
        <p:nvSpPr>
          <p:cNvPr id="6" name="TextBox 1">
            <a:extLst>
              <a:ext uri="{FF2B5EF4-FFF2-40B4-BE49-F238E27FC236}">
                <a16:creationId xmlns:a16="http://schemas.microsoft.com/office/drawing/2014/main" id="{A431965E-DC2C-AEAB-197E-B0E91D6AEF90}"/>
              </a:ext>
            </a:extLst>
          </p:cNvPr>
          <p:cNvSpPr txBox="1"/>
          <p:nvPr/>
        </p:nvSpPr>
        <p:spPr>
          <a:xfrm>
            <a:off x="5486399" y="192505"/>
            <a:ext cx="8548438" cy="92333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b="1" dirty="0">
                <a:latin typeface="Bookman Old Style"/>
              </a:rPr>
              <a:t>Problem </a:t>
            </a:r>
            <a:r>
              <a:rPr lang="en-US" sz="5400" b="1" err="1">
                <a:latin typeface="Bookman Old Style"/>
              </a:rPr>
              <a:t>Tespiti</a:t>
            </a:r>
            <a:endParaRPr lang="en-US" sz="5400" b="1">
              <a:latin typeface="Bookman Old Style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5101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pic>
        <p:nvPicPr>
          <p:cNvPr id="4" name="Picture 3" descr="image">
            <a:extLst>
              <a:ext uri="{FF2B5EF4-FFF2-40B4-BE49-F238E27FC236}">
                <a16:creationId xmlns:a16="http://schemas.microsoft.com/office/drawing/2014/main" id="{EB689208-27FA-C3A2-650C-DD74C8A29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5" y="371475"/>
            <a:ext cx="16760825" cy="95440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A3133D-8100-5091-F7BD-500DEF53367E}"/>
              </a:ext>
            </a:extLst>
          </p:cNvPr>
          <p:cNvSpPr txBox="1"/>
          <p:nvPr/>
        </p:nvSpPr>
        <p:spPr>
          <a:xfrm>
            <a:off x="1094873" y="733926"/>
            <a:ext cx="200626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err="1">
                <a:latin typeface="Bookman Old Style"/>
              </a:rPr>
              <a:t>Çözüm</a:t>
            </a:r>
            <a:endParaRPr lang="en-US" sz="3600" err="1"/>
          </a:p>
        </p:txBody>
      </p:sp>
    </p:spTree>
    <p:extLst>
      <p:ext uri="{BB962C8B-B14F-4D97-AF65-F5344CB8AC3E}">
        <p14:creationId xmlns:p14="http://schemas.microsoft.com/office/powerpoint/2010/main" val="2876844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pic>
        <p:nvPicPr>
          <p:cNvPr id="3" name="Picture 2" descr="A screenshot of a math equation&#10;&#10;Description automatically generated">
            <a:extLst>
              <a:ext uri="{FF2B5EF4-FFF2-40B4-BE49-F238E27FC236}">
                <a16:creationId xmlns:a16="http://schemas.microsoft.com/office/drawing/2014/main" id="{E6F1DEED-0D32-15AC-7844-781AE61A9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007" y="282865"/>
            <a:ext cx="14970125" cy="97341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972348-E45F-D173-DB80-6D928E224ACE}"/>
              </a:ext>
            </a:extLst>
          </p:cNvPr>
          <p:cNvSpPr txBox="1"/>
          <p:nvPr/>
        </p:nvSpPr>
        <p:spPr>
          <a:xfrm>
            <a:off x="13021176" y="8674768"/>
            <a:ext cx="326958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00" b="1" dirty="0" err="1">
                <a:latin typeface="Bookman Old Style"/>
              </a:rPr>
              <a:t>Yöntem</a:t>
            </a:r>
          </a:p>
        </p:txBody>
      </p:sp>
    </p:spTree>
    <p:extLst>
      <p:ext uri="{BB962C8B-B14F-4D97-AF65-F5344CB8AC3E}">
        <p14:creationId xmlns:p14="http://schemas.microsoft.com/office/powerpoint/2010/main" val="1485560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ython - Wikiversity">
            <a:extLst>
              <a:ext uri="{FF2B5EF4-FFF2-40B4-BE49-F238E27FC236}">
                <a16:creationId xmlns:a16="http://schemas.microsoft.com/office/drawing/2014/main" id="{5F777589-7BEE-E3F7-6BE5-BBFD7CA9A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9275" y="279400"/>
            <a:ext cx="2028825" cy="2044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C9E14C-25B4-B92C-5A9B-A15FCA3F9DC8}"/>
              </a:ext>
            </a:extLst>
          </p:cNvPr>
          <p:cNvSpPr txBox="1"/>
          <p:nvPr/>
        </p:nvSpPr>
        <p:spPr>
          <a:xfrm>
            <a:off x="168275" y="1155941"/>
            <a:ext cx="18126075" cy="82176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>
                <a:solidFill>
                  <a:srgbClr val="D55FDE"/>
                </a:solidFill>
                <a:latin typeface="Consolas"/>
              </a:rPr>
              <a:t>def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61AFEF"/>
                </a:solidFill>
                <a:latin typeface="Consolas"/>
              </a:rPr>
              <a:t>calc_ref_evapotranspiration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(</a:t>
            </a:r>
            <a:r>
              <a:rPr lang="en-US" sz="2200" err="1">
                <a:solidFill>
                  <a:srgbClr val="D19A66"/>
                </a:solidFill>
                <a:latin typeface="Consolas"/>
              </a:rPr>
              <a:t>R_n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G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T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u2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es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 err="1">
                <a:solidFill>
                  <a:srgbClr val="D19A66"/>
                </a:solidFill>
                <a:latin typeface="Consolas"/>
              </a:rPr>
              <a:t>ea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,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altitude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):</a:t>
            </a:r>
          </a:p>
          <a:p>
            <a:r>
              <a:rPr lang="en-US" sz="2200">
                <a:solidFill>
                  <a:srgbClr val="89CA78"/>
                </a:solidFill>
                <a:latin typeface="Consolas"/>
              </a:rPr>
              <a:t>"""</a:t>
            </a:r>
          </a:p>
          <a:p>
            <a:r>
              <a:rPr lang="en-US" sz="2200">
                <a:solidFill>
                  <a:srgbClr val="89CA78"/>
                </a:solidFill>
                <a:latin typeface="Consolas"/>
              </a:rPr>
              <a:t>Penman-Monteith </a:t>
            </a:r>
            <a:r>
              <a:rPr lang="en-US" sz="2200" err="1">
                <a:solidFill>
                  <a:srgbClr val="89CA78"/>
                </a:solidFill>
                <a:latin typeface="Consolas"/>
              </a:rPr>
              <a:t>denklemini</a:t>
            </a:r>
            <a:r>
              <a:rPr lang="en-US" sz="2200">
                <a:solidFill>
                  <a:srgbClr val="89CA78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89CA78"/>
                </a:solidFill>
                <a:latin typeface="Consolas"/>
              </a:rPr>
              <a:t>kullanarak</a:t>
            </a:r>
            <a:r>
              <a:rPr lang="en-US" sz="2200">
                <a:solidFill>
                  <a:srgbClr val="89CA78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89CA78"/>
                </a:solidFill>
                <a:latin typeface="Consolas"/>
              </a:rPr>
              <a:t>referans</a:t>
            </a:r>
            <a:r>
              <a:rPr lang="en-US" sz="2200">
                <a:solidFill>
                  <a:srgbClr val="89CA78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89CA78"/>
                </a:solidFill>
                <a:latin typeface="Consolas"/>
              </a:rPr>
              <a:t>evapotranspirasyonu</a:t>
            </a:r>
            <a:r>
              <a:rPr lang="en-US" sz="2200">
                <a:solidFill>
                  <a:srgbClr val="89CA78"/>
                </a:solidFill>
                <a:latin typeface="Consolas"/>
              </a:rPr>
              <a:t> (ET0) </a:t>
            </a:r>
            <a:r>
              <a:rPr lang="en-US" sz="2200" err="1">
                <a:solidFill>
                  <a:srgbClr val="89CA78"/>
                </a:solidFill>
                <a:latin typeface="Consolas"/>
              </a:rPr>
              <a:t>hesaplar</a:t>
            </a:r>
            <a:r>
              <a:rPr lang="en-US" sz="2200">
                <a:solidFill>
                  <a:srgbClr val="89CA78"/>
                </a:solidFill>
                <a:latin typeface="Consolas"/>
              </a:rPr>
              <a:t>.</a:t>
            </a:r>
          </a:p>
          <a:p>
            <a:r>
              <a:rPr lang="en-US" sz="2200">
                <a:solidFill>
                  <a:srgbClr val="89CA78"/>
                </a:solidFill>
                <a:latin typeface="Consolas"/>
              </a:rPr>
              <a:t>"""</a:t>
            </a:r>
          </a:p>
          <a:p>
            <a:br>
              <a:rPr lang="en-US" sz="2200">
                <a:latin typeface="Consolas"/>
              </a:rPr>
            </a:br>
            <a:r>
              <a:rPr lang="en-US" sz="2200">
                <a:solidFill>
                  <a:srgbClr val="7F848E"/>
                </a:solidFill>
                <a:latin typeface="Consolas"/>
              </a:rPr>
              <a:t>#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denklem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sabitleri</a:t>
            </a:r>
            <a:endParaRPr lang="en-US" sz="2200">
              <a:solidFill>
                <a:srgbClr val="7F848E"/>
              </a:solidFill>
              <a:latin typeface="Consolas"/>
            </a:endParaRPr>
          </a:p>
          <a:p>
            <a:r>
              <a:rPr lang="en-US" sz="2200">
                <a:solidFill>
                  <a:srgbClr val="ABB2BF"/>
                </a:solidFill>
                <a:latin typeface="Consolas"/>
              </a:rPr>
              <a:t>cp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1.013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10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**-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3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# MJ/kg/°C</a:t>
            </a:r>
          </a:p>
          <a:p>
            <a:r>
              <a:rPr lang="en-US" sz="2200">
                <a:solidFill>
                  <a:srgbClr val="ABB2BF"/>
                </a:solidFill>
                <a:latin typeface="Consolas"/>
              </a:rPr>
              <a:t>lambda_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2.45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# MJ/kg</a:t>
            </a:r>
          </a:p>
          <a:p>
            <a:r>
              <a:rPr lang="en-US" sz="2200">
                <a:solidFill>
                  <a:srgbClr val="ABB2BF"/>
                </a:solidFill>
                <a:latin typeface="Consolas"/>
              </a:rPr>
              <a:t>epsilon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0.622</a:t>
            </a:r>
          </a:p>
          <a:p>
            <a:br>
              <a:rPr lang="en-US" sz="2200">
                <a:latin typeface="Consolas"/>
              </a:rPr>
            </a:br>
            <a:r>
              <a:rPr lang="en-US" sz="2200">
                <a:solidFill>
                  <a:srgbClr val="7F848E"/>
                </a:solidFill>
                <a:latin typeface="Consolas"/>
              </a:rPr>
              <a:t>#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atmosfer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basıncını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(P) kPa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cinsinden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hesaplar</a:t>
            </a:r>
            <a:endParaRPr lang="en-US" sz="2200">
              <a:solidFill>
                <a:srgbClr val="7F848E"/>
              </a:solidFill>
              <a:latin typeface="Consolas"/>
            </a:endParaRPr>
          </a:p>
          <a:p>
            <a:r>
              <a:rPr lang="en-US" sz="2200">
                <a:solidFill>
                  <a:srgbClr val="ABB2BF"/>
                </a:solidFill>
                <a:latin typeface="Consolas"/>
              </a:rPr>
              <a:t>P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101.3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((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293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-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0.0065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altitude)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293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)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**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5.26</a:t>
            </a:r>
          </a:p>
          <a:p>
            <a:br>
              <a:rPr lang="en-US" sz="2200">
                <a:latin typeface="Consolas"/>
              </a:rPr>
            </a:br>
            <a:r>
              <a:rPr lang="en-US" sz="2200">
                <a:solidFill>
                  <a:srgbClr val="7F848E"/>
                </a:solidFill>
                <a:latin typeface="Consolas"/>
              </a:rPr>
              <a:t>#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psikrometrik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sabiti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(gamma) kPa/°C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cinsinden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hesaplar</a:t>
            </a:r>
            <a:endParaRPr lang="en-US" sz="2200">
              <a:solidFill>
                <a:srgbClr val="7F848E"/>
              </a:solidFill>
              <a:latin typeface="Consolas"/>
            </a:endParaRPr>
          </a:p>
          <a:p>
            <a:r>
              <a:rPr lang="en-US" sz="2200">
                <a:solidFill>
                  <a:srgbClr val="ABB2BF"/>
                </a:solidFill>
                <a:latin typeface="Consolas"/>
              </a:rPr>
              <a:t>gamma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cp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P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(epsilon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lambda_)</a:t>
            </a:r>
          </a:p>
          <a:p>
            <a:br>
              <a:rPr lang="en-US" sz="2200">
                <a:latin typeface="Consolas"/>
              </a:rPr>
            </a:br>
            <a:r>
              <a:rPr lang="en-US" sz="2200">
                <a:solidFill>
                  <a:srgbClr val="7F848E"/>
                </a:solidFill>
                <a:latin typeface="Consolas"/>
              </a:rPr>
              <a:t>#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doymuş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buhar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basıncı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eğrisinin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eğimi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(delta) kPa/°C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cinsinden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hesaplar</a:t>
            </a:r>
            <a:endParaRPr lang="en-US" sz="2200">
              <a:solidFill>
                <a:srgbClr val="7F848E"/>
              </a:solidFill>
              <a:latin typeface="Consolas"/>
            </a:endParaRPr>
          </a:p>
          <a:p>
            <a:r>
              <a:rPr lang="en-US" sz="2200">
                <a:solidFill>
                  <a:srgbClr val="ABB2BF"/>
                </a:solidFill>
                <a:latin typeface="Consolas"/>
              </a:rPr>
              <a:t>delta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4098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0.6108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ABB2BF"/>
                </a:solidFill>
                <a:latin typeface="Consolas"/>
              </a:rPr>
              <a:t>math.</a:t>
            </a:r>
            <a:r>
              <a:rPr lang="en-US" sz="2200" err="1">
                <a:solidFill>
                  <a:srgbClr val="61AFEF"/>
                </a:solidFill>
                <a:latin typeface="Consolas"/>
              </a:rPr>
              <a:t>exp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((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17.27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T)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(T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237.3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))))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((T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237.3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)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2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)</a:t>
            </a:r>
          </a:p>
          <a:p>
            <a:br>
              <a:rPr lang="en-US" sz="2200">
                <a:latin typeface="Consolas"/>
              </a:rPr>
            </a:br>
            <a:r>
              <a:rPr lang="en-US" sz="2200">
                <a:solidFill>
                  <a:srgbClr val="7F848E"/>
                </a:solidFill>
                <a:latin typeface="Consolas"/>
              </a:rPr>
              <a:t>#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referans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evapotranspirasyonu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(ET0) mm/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gün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cinsinden</a:t>
            </a:r>
            <a:r>
              <a:rPr lang="en-US" sz="2200">
                <a:solidFill>
                  <a:srgbClr val="7F848E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7F848E"/>
                </a:solidFill>
                <a:latin typeface="Consolas"/>
              </a:rPr>
              <a:t>hesaplar</a:t>
            </a:r>
            <a:endParaRPr lang="en-US" sz="2200">
              <a:solidFill>
                <a:srgbClr val="7F848E"/>
              </a:solidFill>
              <a:latin typeface="Consolas"/>
            </a:endParaRPr>
          </a:p>
          <a:p>
            <a:r>
              <a:rPr lang="en-US" sz="2200">
                <a:solidFill>
                  <a:srgbClr val="D19A66"/>
                </a:solidFill>
                <a:latin typeface="Consolas"/>
              </a:rPr>
              <a:t>ET0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=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0.408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delta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 err="1">
                <a:solidFill>
                  <a:srgbClr val="ABB2BF"/>
                </a:solidFill>
                <a:latin typeface="Consolas"/>
              </a:rPr>
              <a:t>R_n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-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G)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gamma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900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(T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273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))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u2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(es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-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 err="1">
                <a:solidFill>
                  <a:srgbClr val="ABB2BF"/>
                </a:solidFill>
                <a:latin typeface="Consolas"/>
              </a:rPr>
              <a:t>ea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))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/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(delta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gamma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(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1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+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0.34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2BBAC5"/>
                </a:solidFill>
                <a:latin typeface="Consolas"/>
              </a:rPr>
              <a:t>*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u2))</a:t>
            </a:r>
          </a:p>
          <a:p>
            <a:br>
              <a:rPr lang="en-US" sz="2200">
                <a:latin typeface="Consolas"/>
              </a:rPr>
            </a:br>
            <a:r>
              <a:rPr lang="en-US" sz="2200">
                <a:solidFill>
                  <a:srgbClr val="D55FDE"/>
                </a:solidFill>
                <a:latin typeface="Consolas"/>
              </a:rPr>
              <a:t>return</a:t>
            </a:r>
            <a:r>
              <a:rPr lang="en-US" sz="2200">
                <a:solidFill>
                  <a:srgbClr val="ABB2BF"/>
                </a:solidFill>
                <a:latin typeface="Consolas"/>
              </a:rPr>
              <a:t> </a:t>
            </a:r>
            <a:r>
              <a:rPr lang="en-US" sz="2200">
                <a:solidFill>
                  <a:srgbClr val="D19A66"/>
                </a:solidFill>
                <a:latin typeface="Consolas"/>
              </a:rPr>
              <a:t>ET0</a:t>
            </a:r>
          </a:p>
          <a:p>
            <a:endParaRPr lang="en-US" sz="2200">
              <a:solidFill>
                <a:srgbClr val="ABB2BF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106680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8A0DD3-DA9B-03A0-43F4-5BEB2240E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4038" y="912813"/>
            <a:ext cx="12115800" cy="8445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EE4B9A-4F87-FCEB-82B7-1B2E38810053}"/>
              </a:ext>
            </a:extLst>
          </p:cNvPr>
          <p:cNvSpPr txBox="1"/>
          <p:nvPr/>
        </p:nvSpPr>
        <p:spPr>
          <a:xfrm>
            <a:off x="3245519" y="1200150"/>
            <a:ext cx="239729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err="1">
                <a:latin typeface="Bookman Old Style"/>
              </a:rPr>
              <a:t>Yöntem</a:t>
            </a:r>
            <a:endParaRPr lang="en-US" sz="4000" err="1"/>
          </a:p>
        </p:txBody>
      </p:sp>
    </p:spTree>
    <p:extLst>
      <p:ext uri="{BB962C8B-B14F-4D97-AF65-F5344CB8AC3E}">
        <p14:creationId xmlns:p14="http://schemas.microsoft.com/office/powerpoint/2010/main" val="3680685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368F428-A8FC-F5AB-858D-36A453226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375" y="-3175"/>
            <a:ext cx="14065250" cy="102933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FDC0F6-9530-1DBF-A943-849602B8B94B}"/>
              </a:ext>
            </a:extLst>
          </p:cNvPr>
          <p:cNvSpPr txBox="1"/>
          <p:nvPr/>
        </p:nvSpPr>
        <p:spPr>
          <a:xfrm>
            <a:off x="13337006" y="-3008"/>
            <a:ext cx="236721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err="1">
                <a:solidFill>
                  <a:schemeClr val="bg1"/>
                </a:solidFill>
                <a:latin typeface="Bookman Old Style"/>
              </a:rPr>
              <a:t>Yöntem</a:t>
            </a:r>
            <a:endParaRPr lang="en-US" sz="400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710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pic>
        <p:nvPicPr>
          <p:cNvPr id="5" name="Picture 4" descr="A person holding a device to another person&#10;&#10;Description automatically generated">
            <a:extLst>
              <a:ext uri="{FF2B5EF4-FFF2-40B4-BE49-F238E27FC236}">
                <a16:creationId xmlns:a16="http://schemas.microsoft.com/office/drawing/2014/main" id="{150C3351-02EE-D865-3A75-0F98D07A9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063" y="0"/>
            <a:ext cx="15001875" cy="10287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FDA90E-C4D6-CA25-FD99-0EE80A31484D}"/>
              </a:ext>
            </a:extLst>
          </p:cNvPr>
          <p:cNvSpPr txBox="1"/>
          <p:nvPr/>
        </p:nvSpPr>
        <p:spPr>
          <a:xfrm>
            <a:off x="15623006" y="478255"/>
            <a:ext cx="206642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err="1">
                <a:solidFill>
                  <a:schemeClr val="bg1"/>
                </a:solidFill>
                <a:latin typeface="Bookman Old Style"/>
              </a:rPr>
              <a:t>Sonuç</a:t>
            </a:r>
            <a:endParaRPr lang="en-US" err="1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47558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Modern Minimalist Agrifarm Company Presentation</dc:title>
  <cp:revision>105</cp:revision>
  <dcterms:created xsi:type="dcterms:W3CDTF">2006-08-16T00:00:00Z</dcterms:created>
  <dcterms:modified xsi:type="dcterms:W3CDTF">2024-09-02T18:28:44Z</dcterms:modified>
  <dc:identifier>DAGO3JlvOew</dc:identifier>
</cp:coreProperties>
</file>

<file path=docProps/thumbnail.jpeg>
</file>